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8B1E-BD99-4CD9-8A18-0500D507B3E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DC84-BCBC-4A70-9B3F-10613F7F9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4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8B1E-BD99-4CD9-8A18-0500D507B3E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DC84-BCBC-4A70-9B3F-10613F7F9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5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8B1E-BD99-4CD9-8A18-0500D507B3E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DC84-BCBC-4A70-9B3F-10613F7F9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3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8B1E-BD99-4CD9-8A18-0500D507B3E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DC84-BCBC-4A70-9B3F-10613F7F9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8B1E-BD99-4CD9-8A18-0500D507B3E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DC84-BCBC-4A70-9B3F-10613F7F9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5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8B1E-BD99-4CD9-8A18-0500D507B3E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DC84-BCBC-4A70-9B3F-10613F7F9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1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8B1E-BD99-4CD9-8A18-0500D507B3E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DC84-BCBC-4A70-9B3F-10613F7F9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8B1E-BD99-4CD9-8A18-0500D507B3E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DC84-BCBC-4A70-9B3F-10613F7F9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7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8B1E-BD99-4CD9-8A18-0500D507B3E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DC84-BCBC-4A70-9B3F-10613F7F9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8B1E-BD99-4CD9-8A18-0500D507B3E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DC84-BCBC-4A70-9B3F-10613F7F9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1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8B1E-BD99-4CD9-8A18-0500D507B3E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DC84-BCBC-4A70-9B3F-10613F7F9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68B1E-BD99-4CD9-8A18-0500D507B3E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2DC84-BCBC-4A70-9B3F-10613F7F9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6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743" y="1029236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của ngôn ngữ lập trình </a:t>
            </a:r>
            <a:endParaRPr lang="en-US" b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2" b="37240" l="512" r="5198"/>
                    </a14:imgEffect>
                  </a14:imgLayer>
                </a14:imgProps>
              </a:ext>
            </a:extLst>
          </a:blip>
          <a:srcRect l="-369" t="25692" r="94207" b="61423"/>
          <a:stretch/>
        </p:blipFill>
        <p:spPr>
          <a:xfrm>
            <a:off x="3722478" y="8148135"/>
            <a:ext cx="1531910" cy="1800664"/>
          </a:xfrm>
          <a:prstGeom prst="rect">
            <a:avLst/>
          </a:prstGeom>
        </p:spPr>
      </p:pic>
      <p:pic>
        <p:nvPicPr>
          <p:cNvPr id="1028" name="Picture 4" descr="C++ – Wikipedia tiếng Việ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976" y="11986890"/>
            <a:ext cx="419167" cy="47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PHP или Python: сравнение, что лучш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70" y="3456536"/>
            <a:ext cx="5732060" cy="3033427"/>
          </a:xfrm>
          <a:prstGeom prst="rect">
            <a:avLst/>
          </a:prstGeom>
        </p:spPr>
      </p:pic>
      <p:pic>
        <p:nvPicPr>
          <p:cNvPr id="1036" name="Picture 12" descr="Free pasc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37" y="5186149"/>
            <a:ext cx="644064" cy="6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51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794" y="1423852"/>
            <a:ext cx="7772400" cy="819014"/>
          </a:xfrm>
        </p:spPr>
        <p:txBody>
          <a:bodyPr>
            <a:normAutofit fontScale="90000"/>
          </a:bodyPr>
          <a:lstStyle/>
          <a:p>
            <a:r>
              <a:rPr lang="en-US" sz="2800" b="1" i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đặt vấn đề</a:t>
            </a:r>
            <a:r>
              <a:rPr lang="en-US" sz="2800" b="1" i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(CV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hình tròn với bán kính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(R)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bất kì được đưa vào bàn phím.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75" b="97875" l="10000" r="90000">
                        <a14:foregroundMark x1="53222" y1="23375" x2="54222" y2="19250"/>
                        <a14:foregroundMark x1="45111" y1="70125" x2="55444" y2="7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288" y="3469260"/>
            <a:ext cx="3718016" cy="3304903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2730137" y="2358917"/>
            <a:ext cx="5146766" cy="1907177"/>
          </a:xfrm>
          <a:prstGeom prst="cloudCallout">
            <a:avLst>
              <a:gd name="adj1" fmla="val -52813"/>
              <a:gd name="adj2" fmla="val 714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xác định các đại lượng có trong bài toán trên?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459550"/>
              </p:ext>
            </p:extLst>
          </p:nvPr>
        </p:nvGraphicFramePr>
        <p:xfrm>
          <a:off x="3790949" y="4816565"/>
          <a:ext cx="4724400" cy="1574800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167732774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652836586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abia" pitchFamily="34" charset="0"/>
                        </a:rPr>
                        <a:t>Đại lượng có giá trị không đổi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7"/>
                        </a:gs>
                        <a:gs pos="50000">
                          <a:schemeClr val="bg1"/>
                        </a:gs>
                        <a:gs pos="100000">
                          <a:srgbClr val="FFFF9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rabia" pitchFamily="34" charset="0"/>
                        </a:rPr>
                        <a:t>Đại lượng có giá trị thay đổi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7"/>
                        </a:gs>
                        <a:gs pos="50000">
                          <a:schemeClr val="bg1"/>
                        </a:gs>
                        <a:gs pos="100000">
                          <a:srgbClr val="FFFF97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2615603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D0D"/>
                          </a:solidFill>
                          <a:effectLst/>
                          <a:latin typeface="Tahoma" panose="020B0604030504040204" pitchFamily="34" charset="0"/>
                        </a:rPr>
                        <a:t>Pi=3.14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D0D"/>
                          </a:solidFill>
                          <a:effectLst/>
                          <a:latin typeface="Tahoma" panose="020B0604030504040204" pitchFamily="34" charset="0"/>
                        </a:rPr>
                        <a:t>R, CV,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79581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28649" y="300447"/>
            <a:ext cx="7886700" cy="7315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 và biến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61497" y="407150"/>
            <a:ext cx="591891" cy="55429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14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62" y="252293"/>
            <a:ext cx="8231061" cy="1655762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</a:p>
          <a:p>
            <a:pPr algn="l"/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đại lượng có giá trị không thay đổi trong quá trình thực hiện chương trình. Bao gồm: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 số học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các số nguyên hay số thực ( dấu phẩy tĩnh hoặc dấu phẩy động).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 logic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giá trị đúng hoặc sai tương ứng với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 xâu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dãy kí tự trong bộ mã ASCII. Khi viết, dãy kí tự này được đặt trong cặp dấu nháy (Pascal dùng dấu nháy đơn</a:t>
            </a:r>
            <a:r>
              <a:rPr lang="en-US" sz="2000" smtClean="0"/>
              <a:t>).</a:t>
            </a:r>
            <a:endParaRPr lang="en-US" sz="2000" smtClean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069643"/>
              </p:ext>
            </p:extLst>
          </p:nvPr>
        </p:nvGraphicFramePr>
        <p:xfrm>
          <a:off x="1060789" y="4403212"/>
          <a:ext cx="7704744" cy="2104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7129">
                  <a:extLst>
                    <a:ext uri="{9D8B030D-6E8A-4147-A177-3AD203B41FA5}">
                      <a16:colId xmlns:a16="http://schemas.microsoft.com/office/drawing/2014/main" val="575427777"/>
                    </a:ext>
                  </a:extLst>
                </a:gridCol>
                <a:gridCol w="5057615">
                  <a:extLst>
                    <a:ext uri="{9D8B030D-6E8A-4147-A177-3AD203B41FA5}">
                      <a16:colId xmlns:a16="http://schemas.microsoft.com/office/drawing/2014/main" val="1204851248"/>
                    </a:ext>
                  </a:extLst>
                </a:gridCol>
              </a:tblGrid>
              <a:tr h="1155712">
                <a:tc>
                  <a:txBody>
                    <a:bodyPr/>
                    <a:lstStyle/>
                    <a:p>
                      <a:pPr algn="ctr"/>
                      <a:r>
                        <a:rPr lang="en-US" sz="2300" b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lang="en-US" sz="2300" b="1" baseline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 học</a:t>
                      </a:r>
                      <a:endParaRPr lang="en-US" sz="23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571" marR="115571" marT="57786" marB="57786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2"/>
                      </a:pPr>
                      <a:r>
                        <a:rPr lang="en-US" sz="2300" b="1" i="1" baseline="0" smtClean="0">
                          <a:solidFill>
                            <a:schemeClr val="accent2"/>
                          </a:solidFill>
                        </a:rPr>
                        <a:t> 0     </a:t>
                      </a:r>
                      <a:r>
                        <a:rPr lang="en-US" sz="2300" b="1" i="1" baseline="0" smtClean="0">
                          <a:solidFill>
                            <a:schemeClr val="accent2"/>
                          </a:solidFill>
                        </a:rPr>
                        <a:t>-5    +18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300" b="1" i="1" baseline="0" smtClean="0">
                          <a:solidFill>
                            <a:schemeClr val="accent2"/>
                          </a:solidFill>
                        </a:rPr>
                        <a:t>1.5    </a:t>
                      </a:r>
                      <a:r>
                        <a:rPr lang="en-US" sz="2300" b="1" i="1" baseline="0" smtClean="0">
                          <a:solidFill>
                            <a:schemeClr val="accent2"/>
                          </a:solidFill>
                        </a:rPr>
                        <a:t>-</a:t>
                      </a:r>
                      <a:r>
                        <a:rPr lang="en-US" sz="2300" b="1" i="1" baseline="0" smtClean="0">
                          <a:solidFill>
                            <a:schemeClr val="accent2"/>
                          </a:solidFill>
                        </a:rPr>
                        <a:t>22.36   0.5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300" b="1" i="1" baseline="0" smtClean="0">
                          <a:solidFill>
                            <a:schemeClr val="accent2"/>
                          </a:solidFill>
                        </a:rPr>
                        <a:t>-2.236E01     1.0E-6</a:t>
                      </a:r>
                      <a:endParaRPr lang="en-US" sz="2300" b="1" i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571" marR="115571" marT="57786" marB="5778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104715"/>
                  </a:ext>
                </a:extLst>
              </a:tr>
              <a:tr h="468705">
                <a:tc>
                  <a:txBody>
                    <a:bodyPr/>
                    <a:lstStyle/>
                    <a:p>
                      <a:pPr algn="ctr"/>
                      <a:r>
                        <a:rPr lang="en-US" sz="2300" b="1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lang="en-US" sz="2300" b="1" baseline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logic</a:t>
                      </a:r>
                      <a:endParaRPr lang="en-US" sz="2300" b="1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571" marR="115571" marT="57786" marB="5778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 smtClean="0">
                          <a:solidFill>
                            <a:schemeClr val="accent1"/>
                          </a:solidFill>
                        </a:rPr>
                        <a:t>TRUE       FlASE</a:t>
                      </a:r>
                      <a:endParaRPr lang="en-US" sz="2300" b="1" i="1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571" marR="115571" marT="57786" marB="5778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574795"/>
                  </a:ext>
                </a:extLst>
              </a:tr>
              <a:tr h="468705">
                <a:tc>
                  <a:txBody>
                    <a:bodyPr/>
                    <a:lstStyle/>
                    <a:p>
                      <a:pPr algn="ctr"/>
                      <a:r>
                        <a:rPr lang="en-US" sz="2300" b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lang="en-US" sz="2300" b="1" baseline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xâu</a:t>
                      </a:r>
                      <a:endParaRPr lang="en-US" sz="2300" b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571" marR="115571" marT="57786" marB="5778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‘Thong tin’     ‘Lop10A’</a:t>
                      </a:r>
                      <a:endParaRPr lang="en-US" sz="23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5571" marR="115571" marT="57786" marB="5778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9677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62562" y="3844836"/>
            <a:ext cx="1475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endParaRPr lang="en-US" sz="2400" b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51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636" y="228449"/>
            <a:ext cx="8503692" cy="1466284"/>
          </a:xfrm>
        </p:spPr>
        <p:txBody>
          <a:bodyPr>
            <a:normAutofit/>
          </a:bodyPr>
          <a:lstStyle/>
          <a:p>
            <a:pPr marL="857250" indent="-857250" algn="l">
              <a:buFont typeface="Wingdings" panose="05000000000000000000" pitchFamily="2" charset="2"/>
              <a:buChar char="v"/>
            </a:pPr>
            <a:r>
              <a:rPr lang="en-US" sz="28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br>
              <a:rPr lang="en-US" sz="28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0531" y="2142917"/>
            <a:ext cx="6858000" cy="642416"/>
          </a:xfrm>
        </p:spPr>
        <p:txBody>
          <a:bodyPr>
            <a:normAutofit/>
          </a:bodyPr>
          <a:lstStyle/>
          <a:p>
            <a:pPr algn="l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CV, S,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1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(trong bài toán đặt vấn đề)</a:t>
            </a:r>
            <a:endParaRPr lang="en-US" sz="2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95702" y="2953878"/>
            <a:ext cx="6858000" cy="642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thích:</a:t>
            </a:r>
            <a:endParaRPr lang="en-US" sz="2800" b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698241" y="2889738"/>
            <a:ext cx="3962400" cy="3554819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 sz="1000">
              <a:solidFill>
                <a:srgbClr val="FFFF00"/>
              </a:solidFill>
            </a:endParaRPr>
          </a:p>
          <a:p>
            <a:r>
              <a:rPr lang="en-US" altLang="en-US" sz="2000">
                <a:solidFill>
                  <a:srgbClr val="FFFF00"/>
                </a:solidFill>
              </a:rPr>
              <a:t>Program  VD1;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</a:rPr>
              <a:t>uses crt;       </a:t>
            </a:r>
            <a:r>
              <a:rPr lang="en-US" altLang="en-US" sz="2000">
                <a:solidFill>
                  <a:schemeClr val="bg1"/>
                </a:solidFill>
              </a:rPr>
              <a:t>{ khai bao thu vien}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</a:rPr>
              <a:t>BEGIN           </a:t>
            </a:r>
            <a:r>
              <a:rPr lang="en-US" altLang="en-US" sz="2000">
                <a:solidFill>
                  <a:schemeClr val="bg1"/>
                </a:solidFill>
              </a:rPr>
              <a:t>{ bat dau ct}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</a:rPr>
              <a:t>                      </a:t>
            </a:r>
            <a:r>
              <a:rPr lang="en-US" altLang="en-US" sz="2000">
                <a:solidFill>
                  <a:schemeClr val="bg1"/>
                </a:solidFill>
              </a:rPr>
              <a:t>{in TB ra man hinh}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</a:rPr>
              <a:t>Write(‘ Xin chao cac ban lop 11’);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</a:rPr>
              <a:t>readln;	          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FFFF00"/>
                </a:solidFill>
              </a:rPr>
              <a:t>END.</a:t>
            </a:r>
          </a:p>
          <a:p>
            <a:pPr>
              <a:spcBef>
                <a:spcPct val="50000"/>
              </a:spcBef>
            </a:pPr>
            <a:endParaRPr lang="en-US" altLang="en-US" sz="1000">
              <a:solidFill>
                <a:srgbClr val="FFFF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94127" y="3453179"/>
            <a:ext cx="2519149" cy="1402260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724702" y="4658164"/>
            <a:ext cx="1752834" cy="1119116"/>
            <a:chOff x="3724702" y="4658164"/>
            <a:chExt cx="1752834" cy="1119116"/>
          </a:xfrm>
        </p:grpSpPr>
        <p:sp>
          <p:nvSpPr>
            <p:cNvPr id="5" name="Arc 4"/>
            <p:cNvSpPr/>
            <p:nvPr/>
          </p:nvSpPr>
          <p:spPr>
            <a:xfrm rot="19510994">
              <a:off x="3798861" y="4658164"/>
              <a:ext cx="1678675" cy="1119116"/>
            </a:xfrm>
            <a:prstGeom prst="arc">
              <a:avLst>
                <a:gd name="adj1" fmla="val 12401683"/>
                <a:gd name="adj2" fmla="val 19465124"/>
              </a:avLst>
            </a:prstGeom>
            <a:ln w="571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endCxn id="5" idx="0"/>
            </p:cNvCxnSpPr>
            <p:nvPr/>
          </p:nvCxnSpPr>
          <p:spPr>
            <a:xfrm>
              <a:off x="3724702" y="4855439"/>
              <a:ext cx="170974" cy="468251"/>
            </a:xfrm>
            <a:prstGeom prst="line">
              <a:avLst/>
            </a:prstGeom>
            <a:ln w="285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909891" y="5323690"/>
              <a:ext cx="504591" cy="1063"/>
            </a:xfrm>
            <a:prstGeom prst="line">
              <a:avLst/>
            </a:prstGeom>
            <a:ln w="285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1624084" y="5323690"/>
            <a:ext cx="2388358" cy="112086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 thích</a:t>
            </a:r>
            <a:endParaRPr lang="en-US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0531" y="904168"/>
            <a:ext cx="7207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Biến là đại lượng được đặt tên, dùng để lưu trữ giá trị và giá trị có thể thay đổi trong quá trình thực hiện chương trình.</a:t>
            </a:r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704079" y="34285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 Pascal các đoạn chú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thích được đặt giữa cặp dấu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(*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07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8" grpId="0"/>
      <p:bldP spid="19" grpId="0" animBg="1"/>
      <p:bldP spid="20" grpId="0" animBg="1"/>
      <p:bldP spid="12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483" r="59965" b="59562"/>
          <a:stretch/>
        </p:blipFill>
        <p:spPr>
          <a:xfrm>
            <a:off x="550319" y="1910686"/>
            <a:ext cx="8214255" cy="3916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389" y="545911"/>
            <a:ext cx="7792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xác định các thành phần sau trong đoạn chương trình dưới đây: </a:t>
            </a:r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 dành riêng, tên chuẩn, tên do người lập trình đặt, hằng và biến.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275911" y="1525326"/>
            <a:ext cx="6868089" cy="3411941"/>
          </a:xfrm>
          <a:prstGeom prst="cloudCallout">
            <a:avLst>
              <a:gd name="adj1" fmla="val -49050"/>
              <a:gd name="adj2" fmla="val 5130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Tên dành riêng: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Program, uses, var, begin, writeln, readln, end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Tên chuẩn: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Tên do người lập trình đặt: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Tinh1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Hằng: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hằng số học: pi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Biến: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CV, S, 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539" y="3016534"/>
            <a:ext cx="4321649" cy="384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80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h viết thư cảm ơn sau buổi phỏng vấn xin việ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19"/>
            <a:ext cx="9144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5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913" y="375654"/>
            <a:ext cx="7886700" cy="1325563"/>
          </a:xfrm>
        </p:spPr>
        <p:txBody>
          <a:bodyPr/>
          <a:lstStyle/>
          <a:p>
            <a:pPr algn="ctr"/>
            <a:r>
              <a:rPr lang="en-US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raight Connector 3"/>
          <p:cNvSpPr/>
          <p:nvPr/>
        </p:nvSpPr>
        <p:spPr>
          <a:xfrm>
            <a:off x="975360" y="4564963"/>
            <a:ext cx="7371806" cy="0"/>
          </a:xfrm>
          <a:prstGeom prst="line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traight Connector 5"/>
          <p:cNvSpPr/>
          <p:nvPr/>
        </p:nvSpPr>
        <p:spPr>
          <a:xfrm>
            <a:off x="975360" y="2543950"/>
            <a:ext cx="7371806" cy="0"/>
          </a:xfrm>
          <a:prstGeom prst="line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975360" y="1881388"/>
            <a:ext cx="7371806" cy="1987884"/>
            <a:chOff x="975360" y="1881388"/>
            <a:chExt cx="7371806" cy="1987884"/>
          </a:xfrm>
        </p:grpSpPr>
        <p:sp>
          <p:nvSpPr>
            <p:cNvPr id="7" name="Freeform 6"/>
            <p:cNvSpPr/>
            <p:nvPr/>
          </p:nvSpPr>
          <p:spPr>
            <a:xfrm>
              <a:off x="2892029" y="1881388"/>
              <a:ext cx="5455136" cy="662562"/>
            </a:xfrm>
            <a:custGeom>
              <a:avLst/>
              <a:gdLst>
                <a:gd name="connsiteX0" fmla="*/ 0 w 5455136"/>
                <a:gd name="connsiteY0" fmla="*/ 0 h 662562"/>
                <a:gd name="connsiteX1" fmla="*/ 5455136 w 5455136"/>
                <a:gd name="connsiteY1" fmla="*/ 0 h 662562"/>
                <a:gd name="connsiteX2" fmla="*/ 5455136 w 5455136"/>
                <a:gd name="connsiteY2" fmla="*/ 662562 h 662562"/>
                <a:gd name="connsiteX3" fmla="*/ 0 w 5455136"/>
                <a:gd name="connsiteY3" fmla="*/ 662562 h 662562"/>
                <a:gd name="connsiteX4" fmla="*/ 0 w 5455136"/>
                <a:gd name="connsiteY4" fmla="*/ 0 h 66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5136" h="662562">
                  <a:moveTo>
                    <a:pt x="0" y="0"/>
                  </a:moveTo>
                  <a:lnTo>
                    <a:pt x="5455136" y="0"/>
                  </a:lnTo>
                  <a:lnTo>
                    <a:pt x="5455136" y="662562"/>
                  </a:lnTo>
                  <a:lnTo>
                    <a:pt x="0" y="6625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675" tIns="66675" rIns="66675" bIns="66675" numCol="1" spcCol="1270" anchor="b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kern="1200" smtClean="0"/>
                <a:t> </a:t>
              </a:r>
              <a:r>
                <a:rPr lang="en-US" sz="3600" kern="120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thành phần cơ bản</a:t>
              </a:r>
              <a:endParaRPr lang="en-US" sz="3600" kern="1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975360" y="1881388"/>
              <a:ext cx="1916669" cy="662562"/>
            </a:xfrm>
            <a:custGeom>
              <a:avLst/>
              <a:gdLst>
                <a:gd name="connsiteX0" fmla="*/ 110449 w 1916669"/>
                <a:gd name="connsiteY0" fmla="*/ 0 h 662562"/>
                <a:gd name="connsiteX1" fmla="*/ 1806220 w 1916669"/>
                <a:gd name="connsiteY1" fmla="*/ 0 h 662562"/>
                <a:gd name="connsiteX2" fmla="*/ 1916669 w 1916669"/>
                <a:gd name="connsiteY2" fmla="*/ 110449 h 662562"/>
                <a:gd name="connsiteX3" fmla="*/ 1916669 w 1916669"/>
                <a:gd name="connsiteY3" fmla="*/ 662562 h 662562"/>
                <a:gd name="connsiteX4" fmla="*/ 1916669 w 1916669"/>
                <a:gd name="connsiteY4" fmla="*/ 662562 h 662562"/>
                <a:gd name="connsiteX5" fmla="*/ 0 w 1916669"/>
                <a:gd name="connsiteY5" fmla="*/ 662562 h 662562"/>
                <a:gd name="connsiteX6" fmla="*/ 0 w 1916669"/>
                <a:gd name="connsiteY6" fmla="*/ 662562 h 662562"/>
                <a:gd name="connsiteX7" fmla="*/ 0 w 1916669"/>
                <a:gd name="connsiteY7" fmla="*/ 110449 h 662562"/>
                <a:gd name="connsiteX8" fmla="*/ 110449 w 1916669"/>
                <a:gd name="connsiteY8" fmla="*/ 0 h 66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6669" h="662562">
                  <a:moveTo>
                    <a:pt x="110449" y="0"/>
                  </a:moveTo>
                  <a:lnTo>
                    <a:pt x="1806220" y="0"/>
                  </a:lnTo>
                  <a:cubicBezTo>
                    <a:pt x="1867219" y="0"/>
                    <a:pt x="1916669" y="49450"/>
                    <a:pt x="1916669" y="110449"/>
                  </a:cubicBezTo>
                  <a:lnTo>
                    <a:pt x="1916669" y="662562"/>
                  </a:lnTo>
                  <a:lnTo>
                    <a:pt x="1916669" y="662562"/>
                  </a:lnTo>
                  <a:lnTo>
                    <a:pt x="0" y="662562"/>
                  </a:lnTo>
                  <a:lnTo>
                    <a:pt x="0" y="662562"/>
                  </a:lnTo>
                  <a:lnTo>
                    <a:pt x="0" y="110449"/>
                  </a:lnTo>
                  <a:cubicBezTo>
                    <a:pt x="0" y="49450"/>
                    <a:pt x="49450" y="0"/>
                    <a:pt x="110449" y="0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24" tIns="99024" rIns="99024" bIns="6667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kern="1200" smtClean="0"/>
                <a:t>1</a:t>
              </a:r>
              <a:endParaRPr lang="en-US" sz="3500" kern="12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975360" y="2543950"/>
              <a:ext cx="7371806" cy="1325322"/>
            </a:xfrm>
            <a:custGeom>
              <a:avLst/>
              <a:gdLst>
                <a:gd name="connsiteX0" fmla="*/ 0 w 7371806"/>
                <a:gd name="connsiteY0" fmla="*/ 0 h 1325322"/>
                <a:gd name="connsiteX1" fmla="*/ 7371806 w 7371806"/>
                <a:gd name="connsiteY1" fmla="*/ 0 h 1325322"/>
                <a:gd name="connsiteX2" fmla="*/ 7371806 w 7371806"/>
                <a:gd name="connsiteY2" fmla="*/ 1325322 h 1325322"/>
                <a:gd name="connsiteX3" fmla="*/ 0 w 7371806"/>
                <a:gd name="connsiteY3" fmla="*/ 1325322 h 1325322"/>
                <a:gd name="connsiteX4" fmla="*/ 0 w 7371806"/>
                <a:gd name="connsiteY4" fmla="*/ 0 h 132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806" h="1325322">
                  <a:moveTo>
                    <a:pt x="0" y="0"/>
                  </a:moveTo>
                  <a:lnTo>
                    <a:pt x="7371806" y="0"/>
                  </a:lnTo>
                  <a:lnTo>
                    <a:pt x="7371806" y="1325322"/>
                  </a:lnTo>
                  <a:lnTo>
                    <a:pt x="0" y="13253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675" tIns="66675" rIns="66675" bIns="66675" numCol="1" spcCol="1270" anchor="t" anchorCtr="0">
              <a:noAutofit/>
            </a:bodyPr>
            <a:lstStyle/>
            <a:p>
              <a:pPr marL="395288" lvl="1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i="1" kern="120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 chữ cái</a:t>
              </a:r>
              <a:endParaRPr lang="en-US" sz="2700" i="1" kern="12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95288" lvl="1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i="1" kern="120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Cú pháp </a:t>
              </a:r>
              <a:endParaRPr lang="en-US" sz="2700" i="1" kern="12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95288" lvl="1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i="1" kern="1200" smtClean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nghĩa</a:t>
              </a:r>
              <a:endParaRPr lang="en-US" sz="2700" i="1" kern="12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75360" y="3902401"/>
            <a:ext cx="7371806" cy="1987884"/>
            <a:chOff x="975360" y="3902401"/>
            <a:chExt cx="7371806" cy="1987884"/>
          </a:xfrm>
        </p:grpSpPr>
        <p:sp>
          <p:nvSpPr>
            <p:cNvPr id="10" name="Freeform 9"/>
            <p:cNvSpPr/>
            <p:nvPr/>
          </p:nvSpPr>
          <p:spPr>
            <a:xfrm>
              <a:off x="2892029" y="3902401"/>
              <a:ext cx="5455136" cy="662562"/>
            </a:xfrm>
            <a:custGeom>
              <a:avLst/>
              <a:gdLst>
                <a:gd name="connsiteX0" fmla="*/ 0 w 5455136"/>
                <a:gd name="connsiteY0" fmla="*/ 0 h 662562"/>
                <a:gd name="connsiteX1" fmla="*/ 5455136 w 5455136"/>
                <a:gd name="connsiteY1" fmla="*/ 0 h 662562"/>
                <a:gd name="connsiteX2" fmla="*/ 5455136 w 5455136"/>
                <a:gd name="connsiteY2" fmla="*/ 662562 h 662562"/>
                <a:gd name="connsiteX3" fmla="*/ 0 w 5455136"/>
                <a:gd name="connsiteY3" fmla="*/ 662562 h 662562"/>
                <a:gd name="connsiteX4" fmla="*/ 0 w 5455136"/>
                <a:gd name="connsiteY4" fmla="*/ 0 h 66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5136" h="662562">
                  <a:moveTo>
                    <a:pt x="0" y="0"/>
                  </a:moveTo>
                  <a:lnTo>
                    <a:pt x="5455136" y="0"/>
                  </a:lnTo>
                  <a:lnTo>
                    <a:pt x="5455136" y="662562"/>
                  </a:lnTo>
                  <a:lnTo>
                    <a:pt x="0" y="6625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b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số khái niệm</a:t>
              </a:r>
              <a:endParaRPr lang="en-US" sz="3600" kern="12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975360" y="3902401"/>
              <a:ext cx="1916669" cy="662562"/>
            </a:xfrm>
            <a:custGeom>
              <a:avLst/>
              <a:gdLst>
                <a:gd name="connsiteX0" fmla="*/ 110449 w 1916669"/>
                <a:gd name="connsiteY0" fmla="*/ 0 h 662562"/>
                <a:gd name="connsiteX1" fmla="*/ 1806220 w 1916669"/>
                <a:gd name="connsiteY1" fmla="*/ 0 h 662562"/>
                <a:gd name="connsiteX2" fmla="*/ 1916669 w 1916669"/>
                <a:gd name="connsiteY2" fmla="*/ 110449 h 662562"/>
                <a:gd name="connsiteX3" fmla="*/ 1916669 w 1916669"/>
                <a:gd name="connsiteY3" fmla="*/ 662562 h 662562"/>
                <a:gd name="connsiteX4" fmla="*/ 1916669 w 1916669"/>
                <a:gd name="connsiteY4" fmla="*/ 662562 h 662562"/>
                <a:gd name="connsiteX5" fmla="*/ 0 w 1916669"/>
                <a:gd name="connsiteY5" fmla="*/ 662562 h 662562"/>
                <a:gd name="connsiteX6" fmla="*/ 0 w 1916669"/>
                <a:gd name="connsiteY6" fmla="*/ 662562 h 662562"/>
                <a:gd name="connsiteX7" fmla="*/ 0 w 1916669"/>
                <a:gd name="connsiteY7" fmla="*/ 110449 h 662562"/>
                <a:gd name="connsiteX8" fmla="*/ 110449 w 1916669"/>
                <a:gd name="connsiteY8" fmla="*/ 0 h 66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6669" h="662562">
                  <a:moveTo>
                    <a:pt x="110449" y="0"/>
                  </a:moveTo>
                  <a:lnTo>
                    <a:pt x="1806220" y="0"/>
                  </a:lnTo>
                  <a:cubicBezTo>
                    <a:pt x="1867219" y="0"/>
                    <a:pt x="1916669" y="49450"/>
                    <a:pt x="1916669" y="110449"/>
                  </a:cubicBezTo>
                  <a:lnTo>
                    <a:pt x="1916669" y="662562"/>
                  </a:lnTo>
                  <a:lnTo>
                    <a:pt x="1916669" y="662562"/>
                  </a:lnTo>
                  <a:lnTo>
                    <a:pt x="0" y="662562"/>
                  </a:lnTo>
                  <a:lnTo>
                    <a:pt x="0" y="662562"/>
                  </a:lnTo>
                  <a:lnTo>
                    <a:pt x="0" y="110449"/>
                  </a:lnTo>
                  <a:cubicBezTo>
                    <a:pt x="0" y="49450"/>
                    <a:pt x="49450" y="0"/>
                    <a:pt x="110449" y="0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10395692"/>
                <a:satOff val="-47968"/>
                <a:lumOff val="1765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024" tIns="99024" rIns="99024" bIns="6667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kern="1200" smtClean="0"/>
                <a:t>2</a:t>
              </a:r>
              <a:endParaRPr lang="en-US" sz="35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975360" y="4564963"/>
              <a:ext cx="7371806" cy="1325322"/>
            </a:xfrm>
            <a:custGeom>
              <a:avLst/>
              <a:gdLst>
                <a:gd name="connsiteX0" fmla="*/ 0 w 7371806"/>
                <a:gd name="connsiteY0" fmla="*/ 0 h 1325322"/>
                <a:gd name="connsiteX1" fmla="*/ 7371806 w 7371806"/>
                <a:gd name="connsiteY1" fmla="*/ 0 h 1325322"/>
                <a:gd name="connsiteX2" fmla="*/ 7371806 w 7371806"/>
                <a:gd name="connsiteY2" fmla="*/ 1325322 h 1325322"/>
                <a:gd name="connsiteX3" fmla="*/ 0 w 7371806"/>
                <a:gd name="connsiteY3" fmla="*/ 1325322 h 1325322"/>
                <a:gd name="connsiteX4" fmla="*/ 0 w 7371806"/>
                <a:gd name="connsiteY4" fmla="*/ 0 h 132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1806" h="1325322">
                  <a:moveTo>
                    <a:pt x="0" y="0"/>
                  </a:moveTo>
                  <a:lnTo>
                    <a:pt x="7371806" y="0"/>
                  </a:lnTo>
                  <a:lnTo>
                    <a:pt x="7371806" y="1325322"/>
                  </a:lnTo>
                  <a:lnTo>
                    <a:pt x="0" y="13253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675" tIns="66675" rIns="66675" bIns="66675" numCol="1" spcCol="1270" anchor="t" anchorCtr="0">
              <a:noAutofit/>
            </a:bodyPr>
            <a:lstStyle/>
            <a:p>
              <a:pPr marL="341313" lvl="1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i="1" kern="120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endParaRPr lang="en-US" sz="2700" i="1" kern="1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1313" lvl="1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i="1" kern="120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Hằng và biến</a:t>
              </a:r>
              <a:endParaRPr lang="en-US" sz="2700" i="1" kern="1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1313" lvl="1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700" i="1" kern="120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 thích</a:t>
              </a:r>
              <a:endParaRPr lang="en-US" sz="2700" i="1" kern="1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66" b="94362" l="4667" r="95778">
                        <a14:foregroundMark x1="52333" y1="41383" x2="72667" y2="32872"/>
                        <a14:foregroundMark x1="54778" y1="80000" x2="55778" y2="70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04" y="4844955"/>
            <a:ext cx="1769867" cy="184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12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9160"/>
            <a:ext cx="7886700" cy="995952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ngôn ngữ lập trình thường có ba thành phần cơ bản là </a:t>
            </a:r>
            <a:r>
              <a:rPr lang="en-US" i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chữ cái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 pháp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nghĩa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0" y="300447"/>
            <a:ext cx="7886700" cy="7315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cơ bản 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875212" y="398417"/>
            <a:ext cx="692331" cy="535577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2255112"/>
            <a:ext cx="7886700" cy="995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Bảng chữ cái: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tập hợp các kí tự được dùng để viết chương trình.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25" l="1276" r="97704">
                        <a14:foregroundMark x1="21939" y1="18605" x2="19898" y2="3101"/>
                        <a14:foregroundMark x1="22959" y1="21705" x2="21429" y2="20930"/>
                        <a14:foregroundMark x1="14541" y1="43152" x2="9694" y2="24548"/>
                        <a14:foregroundMark x1="17092" y1="49354" x2="16582" y2="47287"/>
                        <a14:foregroundMark x1="49745" y1="45478" x2="51020" y2="40052"/>
                        <a14:foregroundMark x1="65816" y1="41344" x2="65816" y2="36434"/>
                        <a14:foregroundMark x1="84949" y1="25323" x2="91071" y2="7235"/>
                        <a14:foregroundMark x1="82653" y1="34367" x2="82143" y2="30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4633041"/>
            <a:ext cx="2129246" cy="2102087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262401" y="2969037"/>
            <a:ext cx="3547832" cy="1664002"/>
          </a:xfrm>
          <a:prstGeom prst="wedgeEllipseCallout">
            <a:avLst>
              <a:gd name="adj1" fmla="val -69931"/>
              <a:gd name="adj2" fmla="val 830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các em ngôn ngữ lập trình sử dụng bảng chữ cái Tiếng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Tiếng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8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4" y="4844250"/>
            <a:ext cx="2271466" cy="167966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988979" y="2753088"/>
            <a:ext cx="4493623" cy="2028796"/>
          </a:xfrm>
          <a:prstGeom prst="cloudCallout">
            <a:avLst>
              <a:gd name="adj1" fmla="val -57825"/>
              <a:gd name="adj2" fmla="val 783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 ngữ lập trình sử dụng bảng chữ cái Tiếng Anh.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61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/>
      <p:bldP spid="9" grpId="0" animBg="1"/>
      <p:bldP spid="9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1520" y="1371600"/>
            <a:ext cx="751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Pascal, bảng chữ cái bao gồm các kí tự sau: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19" y="1895900"/>
            <a:ext cx="7511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chữ cái thường và các chữ cái in hoa của bảng chữ cái tiếng Anh: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917121" y="2751791"/>
            <a:ext cx="759822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66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>
                <a:solidFill>
                  <a:schemeClr val="accent2"/>
                </a:solidFill>
                <a:latin typeface=".VnHelvetInsH" pitchFamily="34" charset="0"/>
              </a:rPr>
              <a:t>a b c d e f g h i j k l m n o p q r s t u v w x y z</a:t>
            </a:r>
          </a:p>
          <a:p>
            <a:pPr>
              <a:spcBef>
                <a:spcPct val="50000"/>
              </a:spcBef>
            </a:pPr>
            <a:r>
              <a:rPr lang="en-US" altLang="en-US" sz="2400" b="0" smtClean="0">
                <a:solidFill>
                  <a:schemeClr val="accent2"/>
                </a:solidFill>
                <a:latin typeface=".VnHelvetIns" pitchFamily="34" charset="0"/>
              </a:rPr>
              <a:t>A B C D E F G H I J K L M N O P Q R S T U V W X Y Z</a:t>
            </a:r>
            <a:endParaRPr lang="en-US" altLang="en-US" sz="2400" b="0">
              <a:solidFill>
                <a:schemeClr val="accent2"/>
              </a:solidFill>
              <a:latin typeface=".VnHelvetIn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885" y="3749002"/>
            <a:ext cx="751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chữ số thập phân Ả Rập: </a:t>
            </a:r>
            <a:r>
              <a:rPr lang="en-US" sz="28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0 1 2 3 4 5 6 7 8 9</a:t>
            </a:r>
            <a:endParaRPr lang="en-US" sz="2800" b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885" y="4299518"/>
            <a:ext cx="751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kí tự đặc biệt: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140777"/>
              </p:ext>
            </p:extLst>
          </p:nvPr>
        </p:nvGraphicFramePr>
        <p:xfrm>
          <a:off x="1330559" y="5069790"/>
          <a:ext cx="6096000" cy="149987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31138612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1947983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15414995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77271212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1892175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81301962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67680002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5137769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72882826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31177937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39384532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03978654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29030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^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}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26089"/>
                  </a:ext>
                </a:extLst>
              </a:tr>
              <a:tr h="463550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cách (mã ASCII 32)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83775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28650" y="300016"/>
            <a:ext cx="7886700" cy="7315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chữ cái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38668" y="384908"/>
            <a:ext cx="591891" cy="55429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18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490" y="1468385"/>
            <a:ext cx="74850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ngôn ngữ lập trình khác nhau thì có sự khác nhau về bảng chữ cái.</a:t>
            </a:r>
          </a:p>
          <a:p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Ví dụ: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 chữ cái của ngôn ngữ lập trình C++ có bổ sung thêm một số kí tự như: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 nháy kép (“), dấu sổ ngược (\), dấu chấm than (!).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498" y="4332944"/>
            <a:ext cx="7485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được phép dùng bất kì kí tự nào ngoài các kí tự quy định trong bảng chữ cái.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50" b="90000" l="10000" r="95000">
                        <a14:foregroundMark x1="70156" y1="34219" x2="70156" y2="27813"/>
                        <a14:foregroundMark x1="76094" y1="31875" x2="82813" y2="9219"/>
                        <a14:foregroundMark x1="84688" y1="32500" x2="91094" y2="26250"/>
                        <a14:foregroundMark x1="77500" y1="49063" x2="85313" y2="45625"/>
                        <a14:foregroundMark x1="82969" y1="38125" x2="83594" y2="35938"/>
                        <a14:foregroundMark x1="73750" y1="40625" x2="74688" y2="36875"/>
                        <a14:foregroundMark x1="70938" y1="38750" x2="70938" y2="37500"/>
                        <a14:foregroundMark x1="76406" y1="53281" x2="75469" y2="5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116" y="4177937"/>
            <a:ext cx="2473234" cy="2473234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2149424" y="2366430"/>
            <a:ext cx="3618411" cy="2107252"/>
          </a:xfrm>
          <a:prstGeom prst="cloudCallout">
            <a:avLst>
              <a:gd name="adj1" fmla="val 60562"/>
              <a:gd name="adj2" fmla="val 7030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các em, ngôn ngữ lập trình khác nhau thì bảng chữ chữ cái có khác nhau không?</a:t>
            </a:r>
            <a:endParaRPr lang="en-US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650" y="300447"/>
            <a:ext cx="7886700" cy="7315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chữ cái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61498" y="407150"/>
            <a:ext cx="591891" cy="55429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44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377" y="2805204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 pháp là bộ quy tắc để viết chương trình, gồm những quy định viết từ và tổ hợp từ của mỗi ngôn ngữ.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10000" r="90000">
                        <a14:foregroundMark x1="49167" y1="49722" x2="44167" y2="43056"/>
                        <a14:foregroundMark x1="40833" y1="33333" x2="53333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92" y="3773534"/>
            <a:ext cx="2940775" cy="29407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871598" y="2936591"/>
            <a:ext cx="5237343" cy="13372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ghép các cặp từ sau đây phù hợp với quy tắc sử dụng trong Tiếng Việt.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7628" y="772871"/>
            <a:ext cx="1263124" cy="2156551"/>
            <a:chOff x="2078838" y="810058"/>
            <a:chExt cx="1263124" cy="2156551"/>
          </a:xfrm>
        </p:grpSpPr>
        <p:pic>
          <p:nvPicPr>
            <p:cNvPr id="1026" name="Picture 2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60" b="96569" l="9804" r="89706">
                          <a14:foregroundMark x1="18301" y1="22712" x2="39379" y2="18954"/>
                          <a14:foregroundMark x1="76307" y1="46242" x2="77614" y2="48693"/>
                          <a14:foregroundMark x1="77614" y1="48693" x2="70915" y2="377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458"/>
            <a:stretch/>
          </p:blipFill>
          <p:spPr bwMode="auto">
            <a:xfrm>
              <a:off x="2078838" y="810058"/>
              <a:ext cx="1111521" cy="2156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482160" y="1766972"/>
              <a:ext cx="859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 ..</a:t>
              </a:r>
              <a:endPara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46849" y="3773534"/>
            <a:ext cx="66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..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89980" y="4557758"/>
            <a:ext cx="1429934" cy="2156551"/>
            <a:chOff x="1043033" y="4424616"/>
            <a:chExt cx="1429934" cy="2156551"/>
          </a:xfrm>
        </p:grpSpPr>
        <p:pic>
          <p:nvPicPr>
            <p:cNvPr id="14" name="Picture 2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60" b="96569" l="9804" r="89706">
                          <a14:foregroundMark x1="18301" y1="22712" x2="39379" y2="18954"/>
                          <a14:foregroundMark x1="76307" y1="46242" x2="77614" y2="48693"/>
                          <a14:foregroundMark x1="77614" y1="48693" x2="70915" y2="377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458"/>
            <a:stretch/>
          </p:blipFill>
          <p:spPr bwMode="auto">
            <a:xfrm>
              <a:off x="1043033" y="4424616"/>
              <a:ext cx="1111521" cy="2156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360794" y="5446490"/>
              <a:ext cx="11121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những ..</a:t>
              </a:r>
              <a:endParaRPr lang="en-US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53943" y="2602707"/>
            <a:ext cx="1090411" cy="2204003"/>
            <a:chOff x="6465160" y="2795424"/>
            <a:chExt cx="1090411" cy="2204003"/>
          </a:xfrm>
        </p:grpSpPr>
        <p:pic>
          <p:nvPicPr>
            <p:cNvPr id="13" name="Picture 4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1569" y1="21078" x2="41503" y2="19444"/>
                          <a14:foregroundMark x1="78758" y1="54739" x2="71732" y2="36275"/>
                          <a14:foregroundMark x1="78758" y1="51634" x2="75490" y2="375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26"/>
            <a:stretch/>
          </p:blipFill>
          <p:spPr bwMode="auto">
            <a:xfrm>
              <a:off x="6465160" y="2795424"/>
              <a:ext cx="1090411" cy="2204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6530475" y="3888833"/>
              <a:ext cx="8201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…Thì</a:t>
              </a:r>
              <a:endParaRPr 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04665" y="4547615"/>
            <a:ext cx="1123521" cy="2204003"/>
            <a:chOff x="6479061" y="4519473"/>
            <a:chExt cx="1123521" cy="2204003"/>
          </a:xfrm>
        </p:grpSpPr>
        <p:pic>
          <p:nvPicPr>
            <p:cNvPr id="15" name="Picture 4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1569" y1="21078" x2="41503" y2="19444"/>
                          <a14:foregroundMark x1="78758" y1="54739" x2="71732" y2="36275"/>
                          <a14:foregroundMark x1="78758" y1="51634" x2="75490" y2="375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26"/>
            <a:stretch/>
          </p:blipFill>
          <p:spPr bwMode="auto">
            <a:xfrm>
              <a:off x="6512171" y="4519473"/>
              <a:ext cx="1090411" cy="2204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479061" y="5610662"/>
              <a:ext cx="107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…Nên</a:t>
              </a:r>
              <a:endPara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52866" y="772871"/>
            <a:ext cx="1175320" cy="2204003"/>
            <a:chOff x="6402603" y="1017448"/>
            <a:chExt cx="1175320" cy="2204003"/>
          </a:xfrm>
        </p:grpSpPr>
        <p:pic>
          <p:nvPicPr>
            <p:cNvPr id="1028" name="Picture 4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1569" y1="21078" x2="41503" y2="19444"/>
                          <a14:foregroundMark x1="78758" y1="54739" x2="71732" y2="36275"/>
                          <a14:foregroundMark x1="78758" y1="51634" x2="75490" y2="375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26"/>
            <a:stretch/>
          </p:blipFill>
          <p:spPr bwMode="auto">
            <a:xfrm>
              <a:off x="6487512" y="1017448"/>
              <a:ext cx="1090411" cy="2204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402603" y="2090137"/>
              <a:ext cx="7231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…Mà </a:t>
              </a:r>
              <a:r>
                <a:rPr lang="en-US" sz="16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còn</a:t>
              </a:r>
              <a:endParaRPr 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Cloud 10"/>
          <p:cNvSpPr/>
          <p:nvPr/>
        </p:nvSpPr>
        <p:spPr>
          <a:xfrm>
            <a:off x="3740541" y="2202609"/>
            <a:ext cx="5202228" cy="302904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cú pháp, người lập trình và chương trình dịch biết được tổ hợp nào của kí tự trong bảng chữ cái là hợp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tổ hợp nào là không hợp lệ.</a:t>
            </a:r>
            <a:endParaRPr lang="en-US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650" y="300447"/>
            <a:ext cx="7886700" cy="7315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 pháp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61498" y="407150"/>
            <a:ext cx="591891" cy="55429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34219" y="2602707"/>
            <a:ext cx="1211937" cy="2156551"/>
            <a:chOff x="1927235" y="2645816"/>
            <a:chExt cx="1211937" cy="2156551"/>
          </a:xfrm>
        </p:grpSpPr>
        <p:pic>
          <p:nvPicPr>
            <p:cNvPr id="12" name="Picture 2" descr="394.470 hình ảnh về quả táo căng mọng tuyệt đẹp được tuyển chọn, giá rẻ  nhất - Mua bán hình ảnh shutterstock giá rẻ chỉ từ 3.000 đ trong 2 phú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60" b="96569" l="9804" r="89706">
                          <a14:foregroundMark x1="18301" y1="22712" x2="39379" y2="18954"/>
                          <a14:foregroundMark x1="76307" y1="46242" x2="77614" y2="48693"/>
                          <a14:foregroundMark x1="77614" y1="48693" x2="70915" y2="377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458"/>
            <a:stretch/>
          </p:blipFill>
          <p:spPr bwMode="auto">
            <a:xfrm>
              <a:off x="1927235" y="2645816"/>
              <a:ext cx="1111521" cy="2156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472967" y="3710571"/>
              <a:ext cx="666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..</a:t>
              </a:r>
              <a:endPara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837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58 -0.02338 L -0.39219 -0.271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2.59259E-6 L -0.39358 -0.2865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3.7037E-7 L -0.3875 0.5488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9" grpId="0" animBg="1"/>
      <p:bldP spid="9" grpId="1" animBg="1"/>
      <p:bldP spid="1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871" y="1300634"/>
            <a:ext cx="8262257" cy="904648"/>
          </a:xfrm>
        </p:spPr>
        <p:txBody>
          <a:bodyPr>
            <a:normAutofit/>
          </a:bodyPr>
          <a:lstStyle/>
          <a:p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 nghĩa xác định ý nghĩa thao tác cần thực hiện, ứng với tổ hợp kí tự dựa vào ngữu cảnh của nó.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40871" y="2131253"/>
            <a:ext cx="8262257" cy="904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</a:p>
          <a:p>
            <a:r>
              <a:rPr lang="en-US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ý nghĩa của kí tự “+” trong các biểu thức sau:</a:t>
            </a:r>
            <a:endParaRPr lang="en-US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1999" y="3526971"/>
            <a:ext cx="0" cy="21777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8278" y="3586039"/>
            <a:ext cx="3344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A, B là đại lượng nhận các giá trị </a:t>
            </a:r>
            <a:r>
              <a:rPr lang="en-US" sz="2400" b="1" i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 tự cộng là + là </a:t>
            </a:r>
            <a:r>
              <a:rPr lang="en-US" sz="2400" b="1" i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hai số nguyên.</a:t>
            </a:r>
            <a:endParaRPr lang="en-US" sz="2400" b="1" i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0752" y="3633239"/>
            <a:ext cx="3372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M, N là đại lượng nhận các giá trị </a:t>
            </a:r>
            <a:r>
              <a:rPr lang="en-US" sz="2400" b="1" i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thực.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 tự cộng là + là </a:t>
            </a:r>
            <a:r>
              <a:rPr lang="en-US" sz="2400" b="1" i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hai số thực.</a:t>
            </a:r>
            <a:endParaRPr lang="en-US" sz="2400" b="1" i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5577" y="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380308" y="3076440"/>
            <a:ext cx="1802674" cy="484369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+ B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47360" y="3076439"/>
            <a:ext cx="1802674" cy="484369"/>
          </a:xfrm>
          <a:prstGeom prst="round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N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66650" y="5871027"/>
            <a:ext cx="7210697" cy="86214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 nghĩa xác định tính chất và thuộc tính của các tổ hợp kí tự tạo thành các dòng lệnh trong chương trình.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8649" y="300447"/>
            <a:ext cx="7886700" cy="7315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nghĩa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61497" y="407150"/>
            <a:ext cx="591891" cy="55429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57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  <p:bldP spid="11" grpId="0"/>
      <p:bldP spid="13" grpId="0" animBg="1"/>
      <p:bldP spid="14" grpId="0" animBg="1"/>
      <p:bldP spid="16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1382" y="974087"/>
            <a:ext cx="76793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Tên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liên tiếp </a:t>
            </a:r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quá 127 kí tự bao gồm chữ số, chữ cái hoặc dấu gạch dưới và bắt đầu bằng chữ cái hoặc dấu gạch dưới.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trình dịch Free Pascal, tên có độ dài tới 255 kí tự.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06" b="90000" l="10000" r="90000">
                        <a14:foregroundMark x1="52812" y1="87188" x2="55000" y2="60781"/>
                        <a14:foregroundMark x1="57344" y1="72344" x2="56875" y2="64063"/>
                        <a14:foregroundMark x1="47188" y1="74688" x2="47500" y2="67031"/>
                        <a14:foregroundMark x1="46563" y1="62344" x2="42500" y2="63125"/>
                        <a14:foregroundMark x1="36250" y1="76406" x2="43594" y2="65156"/>
                        <a14:foregroundMark x1="35781" y1="75000" x2="35781" y2="80938"/>
                        <a14:foregroundMark x1="63281" y1="85000" x2="68906" y2="7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4536">
            <a:off x="29317" y="4160684"/>
            <a:ext cx="2710069" cy="27100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03339" y="3535270"/>
            <a:ext cx="6312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ngôn ngữ Pascal tên nào dưới đây là đúng quy tắc và tên nào là sai quy tắc đặt tên?</a:t>
            </a:r>
            <a:endParaRPr 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93264"/>
              </p:ext>
            </p:extLst>
          </p:nvPr>
        </p:nvGraphicFramePr>
        <p:xfrm>
          <a:off x="628680" y="3637428"/>
          <a:ext cx="2992900" cy="24099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92900">
                  <a:extLst>
                    <a:ext uri="{9D8B030D-6E8A-4147-A177-3AD203B41FA5}">
                      <a16:colId xmlns:a16="http://schemas.microsoft.com/office/drawing/2014/main" val="344030452"/>
                    </a:ext>
                  </a:extLst>
                </a:gridCol>
              </a:tblGrid>
              <a:tr h="697687"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6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đúng</a:t>
                      </a:r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23" marR="100723" marT="50361" marB="50361"/>
                </a:tc>
                <a:extLst>
                  <a:ext uri="{0D108BD9-81ED-4DB2-BD59-A6C34878D82A}">
                    <a16:rowId xmlns:a16="http://schemas.microsoft.com/office/drawing/2014/main" val="214134027"/>
                  </a:ext>
                </a:extLst>
              </a:tr>
              <a:tr h="1712285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US" sz="2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Pascal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US" sz="2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P123</a:t>
                      </a:r>
                    </a:p>
                    <a:p>
                      <a:pPr marL="342900" indent="-342900" algn="l">
                        <a:buAutoNum type="arabicPeriod" startAt="4"/>
                      </a:pPr>
                      <a:r>
                        <a:rPr lang="en-US" sz="2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_bt12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2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en-US" sz="26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Bai_tap_1</a:t>
                      </a:r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23" marR="100723" marT="50361" marB="50361"/>
                </a:tc>
                <a:extLst>
                  <a:ext uri="{0D108BD9-81ED-4DB2-BD59-A6C34878D82A}">
                    <a16:rowId xmlns:a16="http://schemas.microsoft.com/office/drawing/2014/main" val="376178967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249991"/>
              </p:ext>
            </p:extLst>
          </p:nvPr>
        </p:nvGraphicFramePr>
        <p:xfrm>
          <a:off x="4144565" y="3679778"/>
          <a:ext cx="4423072" cy="244072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23072">
                  <a:extLst>
                    <a:ext uri="{9D8B030D-6E8A-4147-A177-3AD203B41FA5}">
                      <a16:colId xmlns:a16="http://schemas.microsoft.com/office/drawing/2014/main" val="344030452"/>
                    </a:ext>
                  </a:extLst>
                </a:gridCol>
              </a:tblGrid>
              <a:tr h="47057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sai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34027"/>
                  </a:ext>
                </a:extLst>
              </a:tr>
              <a:tr h="197014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1Baitap (bắt đầu bằng chữ số)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123 ( bắt đầu bằng chữ số)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Bai tap (chứa dấu cách)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Bai*tap1 ( chứa kí tự đặc biệt)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78967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28650" y="300447"/>
            <a:ext cx="7886700" cy="7315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khái niệm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875212" y="398417"/>
            <a:ext cx="692331" cy="535577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32879" y="4834073"/>
            <a:ext cx="6312010" cy="1578001"/>
            <a:chOff x="2203339" y="4489377"/>
            <a:chExt cx="6312010" cy="1578001"/>
          </a:xfrm>
        </p:grpSpPr>
        <p:sp>
          <p:nvSpPr>
            <p:cNvPr id="13" name="Rectangle 12"/>
            <p:cNvSpPr/>
            <p:nvPr/>
          </p:nvSpPr>
          <p:spPr>
            <a:xfrm>
              <a:off x="2203339" y="4497718"/>
              <a:ext cx="4470416" cy="1569660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pPr marL="342900" indent="-342900" algn="just">
                <a:buAutoNum type="arabicPeriod"/>
              </a:pP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Pascal</a:t>
              </a:r>
            </a:p>
            <a:p>
              <a:pPr marL="342900" indent="-342900" algn="just">
                <a:buAutoNum type="arabicPeriod"/>
              </a:pP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P123</a:t>
              </a:r>
            </a:p>
            <a:p>
              <a:pPr marL="342900" indent="-342900" algn="just">
                <a:buAutoNum type="arabicPeriod"/>
              </a:pP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1Baitap</a:t>
              </a:r>
            </a:p>
            <a:p>
              <a:pPr marL="342900" indent="-342900" algn="just">
                <a:buAutoNum type="arabicPeriod"/>
              </a:pP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_bt12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4085815" y="4489377"/>
              <a:ext cx="4429534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5. 123</a:t>
              </a:r>
            </a:p>
            <a:p>
              <a:pPr algn="just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 Bai tap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7. Bai*tap1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8. Bai_tap_1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481045" y="1869745"/>
            <a:ext cx="346653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76627" y="2312915"/>
            <a:ext cx="660883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31929" y="2720455"/>
            <a:ext cx="538794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181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96" y="1133293"/>
            <a:ext cx="8221728" cy="5444928"/>
          </a:xfrm>
        </p:spPr>
        <p:txBody>
          <a:bodyPr>
            <a:normAutofit fontScale="85000" lnSpcReduction="20000"/>
          </a:bodyPr>
          <a:lstStyle/>
          <a:p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nhiều loại ngôn ngữ lập trình, tên được phân biệt thành 3 loại tên sau: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dành riêng (từ khóa):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những tên được ngôn ngữ lập trình dùng với ý nghĩa xác định mà không được dùng với ý nghĩa khác. </a:t>
            </a:r>
          </a:p>
          <a:p>
            <a:pPr marL="0" indent="0">
              <a:buNone/>
            </a:pP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Pascal: 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program, const, uses, type, var, begin, end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chuẩn: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 với ý nghĩa xác định nào đó được quy định trong các thư viện ngôn ngữ lập trình, nhưng người lập trình có thể khai báo và dùng với ý nghĩa và mục đích khác.</a:t>
            </a:r>
          </a:p>
          <a:p>
            <a:pPr marL="0" indent="0">
              <a:buNone/>
            </a:pP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 Trong Pascal: 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abs, integer, real, sqrt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do người lập trình đặt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dùng với ý nghĩa riêng, xác định bằng cách khai báo trước khi sử dụng. Các tên này không được trùng với tên dành riêng.</a:t>
            </a:r>
          </a:p>
          <a:p>
            <a:pPr marL="0" indent="0">
              <a:buNone/>
            </a:pP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A1, Tamgiac, Baitap_1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8649" y="300447"/>
            <a:ext cx="7886700" cy="7315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61497" y="407150"/>
            <a:ext cx="591891" cy="55429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1965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1273</Words>
  <Application>Microsoft Office PowerPoint</Application>
  <PresentationFormat>On-screen Show (4:3)</PresentationFormat>
  <Paragraphs>161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.VnArabia</vt:lpstr>
      <vt:lpstr>.VnHelvetIns</vt:lpstr>
      <vt:lpstr>.VnHelvetInsH</vt:lpstr>
      <vt:lpstr>Arial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Bài 2 Các thành phần của ngôn ngữ lập trình </vt:lpstr>
      <vt:lpstr>NỘI DUNG CHÍNH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toán đặt vấn đề: Tính chu vi (CV), diện tích (S) hình tròn với bán kính (R) bất kì được đưa vào bàn phím.</vt:lpstr>
      <vt:lpstr>PowerPoint Presentation</vt:lpstr>
      <vt:lpstr>Biến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 Các thành phần của ngôn ngữ lập trình</dc:title>
  <dc:creator>Administrator</dc:creator>
  <cp:lastModifiedBy>Administrator</cp:lastModifiedBy>
  <cp:revision>32</cp:revision>
  <dcterms:created xsi:type="dcterms:W3CDTF">2021-08-21T12:53:46Z</dcterms:created>
  <dcterms:modified xsi:type="dcterms:W3CDTF">2021-08-22T13:24:10Z</dcterms:modified>
</cp:coreProperties>
</file>